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1" r:id="rId3"/>
  </p:sldMasterIdLst>
  <p:notesMasterIdLst>
    <p:notesMasterId r:id="rId9"/>
  </p:notesMasterIdLst>
  <p:sldIdLst>
    <p:sldId id="293" r:id="rId4"/>
    <p:sldId id="291" r:id="rId5"/>
    <p:sldId id="271" r:id="rId6"/>
    <p:sldId id="294" r:id="rId7"/>
    <p:sldId id="273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ce Giuri" initials="AG" lastIdx="1" clrIdx="0">
    <p:extLst>
      <p:ext uri="{19B8F6BF-5375-455C-9EA6-DF929625EA0E}">
        <p15:presenceInfo xmlns:p15="http://schemas.microsoft.com/office/powerpoint/2012/main" userId="S::alice.giuri@unibo.it::42e18845-377a-4587-91ff-19a859f9be2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F7EFFD-8F79-1C8F-4110-1FEA0BB3DE44}" v="48" dt="2025-09-03T09:19:21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604" autoAdjust="0"/>
  </p:normalViewPr>
  <p:slideViewPr>
    <p:cSldViewPr showGuides="1">
      <p:cViewPr varScale="1">
        <p:scale>
          <a:sx n="109" d="100"/>
          <a:sy n="109" d="100"/>
        </p:scale>
        <p:origin x="19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B044E-9C4F-4AE1-8A29-9A4140AA35D2}" type="datetimeFigureOut">
              <a:rPr lang="it-IT" smtClean="0"/>
              <a:t>03/09/2025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FB114-DF5A-4A3A-BC39-1E98AD28B20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53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B114-DF5A-4A3A-BC39-1E98AD28B20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94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563888" y="548680"/>
            <a:ext cx="5185023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Fare clic per inserire il titolo della presentazione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9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9" y="1412877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9" y="1989138"/>
            <a:ext cx="8424862" cy="3672110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9" y="476675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9" y="476675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9" y="1412877"/>
            <a:ext cx="8424862" cy="43203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70" y="2781300"/>
            <a:ext cx="7777163" cy="28799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+mn-lt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9" y="1412877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395289" y="476675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8" y="1700809"/>
            <a:ext cx="6842125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9" y="476675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3" y="3573018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" y="1957000"/>
            <a:ext cx="3098773" cy="219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648" y="5733476"/>
            <a:ext cx="1526568" cy="1079678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37DC112-7FE1-4949-997D-1BCC7F8E4CCE}"/>
              </a:ext>
            </a:extLst>
          </p:cNvPr>
          <p:cNvSpPr txBox="1"/>
          <p:nvPr userDrawn="1"/>
        </p:nvSpPr>
        <p:spPr>
          <a:xfrm>
            <a:off x="179513" y="652502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23C9881-DC19-44C1-8307-96C20AE8129F}" type="slidenum">
              <a:rPr lang="it-IT" sz="1200" smtClean="0"/>
              <a:t>‹N›</a:t>
            </a:fld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 userDrawn="1"/>
        </p:nvSpPr>
        <p:spPr>
          <a:xfrm>
            <a:off x="3131841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www.unibo.it</a:t>
            </a:r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90" y="600016"/>
            <a:ext cx="2574022" cy="182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5CE4F-055E-8BB6-EC0D-0CC91197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8EE16607-03DF-84AA-29EF-31C6A4E671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7864" y="188640"/>
            <a:ext cx="5754600" cy="4716859"/>
          </a:xfrm>
        </p:spPr>
        <p:txBody>
          <a:bodyPr/>
          <a:lstStyle/>
          <a:p>
            <a:pPr algn="ctr"/>
            <a:r>
              <a:rPr lang="it-IT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LINEE GUIDA PER L’INSERIMENTO DELLE OFFERTE DI TIROCINIO</a:t>
            </a:r>
            <a:br>
              <a:rPr lang="it-IT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 Educatore sociale e culturale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E38638F-A59F-E028-D709-5F7F915E9322}"/>
              </a:ext>
            </a:extLst>
          </p:cNvPr>
          <p:cNvSpPr txBox="1"/>
          <p:nvPr/>
        </p:nvSpPr>
        <p:spPr>
          <a:xfrm>
            <a:off x="3422669" y="4011161"/>
            <a:ext cx="1846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4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Segnaposto testo 3">
            <a:extLst>
              <a:ext uri="{FF2B5EF4-FFF2-40B4-BE49-F238E27FC236}">
                <a16:creationId xmlns:a16="http://schemas.microsoft.com/office/drawing/2014/main" id="{3E90DE01-7E4F-419D-D9ED-37875E1531DC}"/>
              </a:ext>
            </a:extLst>
          </p:cNvPr>
          <p:cNvSpPr txBox="1">
            <a:spLocks/>
          </p:cNvSpPr>
          <p:nvPr/>
        </p:nvSpPr>
        <p:spPr>
          <a:xfrm>
            <a:off x="3347863" y="4448636"/>
            <a:ext cx="5357393" cy="85257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2400" dirty="0">
              <a:solidFill>
                <a:srgbClr val="000000"/>
              </a:solidFill>
              <a:ea typeface="Calibri"/>
              <a:cs typeface="Century Gothic"/>
            </a:endParaRPr>
          </a:p>
          <a:p>
            <a:pPr algn="ctr"/>
            <a:r>
              <a:rPr lang="it-IT" sz="1800" dirty="0">
                <a:solidFill>
                  <a:srgbClr val="000000"/>
                </a:solidFill>
                <a:cs typeface="Century Gothic"/>
              </a:rPr>
              <a:t>Ufficio Tirocini Educatore sociale e culturale</a:t>
            </a:r>
            <a:endParaRPr lang="it-IT" sz="1800">
              <a:solidFill>
                <a:srgbClr val="000000"/>
              </a:solidFill>
              <a:ea typeface="Calibri"/>
              <a:cs typeface="Century Gothic"/>
            </a:endParaRPr>
          </a:p>
          <a:p>
            <a:pPr algn="ctr"/>
            <a:r>
              <a:rPr lang="it-IT" sz="1800" dirty="0">
                <a:solidFill>
                  <a:srgbClr val="000000"/>
                </a:solidFill>
                <a:ea typeface="Calibri"/>
                <a:cs typeface="Century Gothic"/>
              </a:rPr>
              <a:t>campusrimini.tirocini@unibo.it</a:t>
            </a:r>
          </a:p>
          <a:p>
            <a:pPr algn="ctr"/>
            <a:r>
              <a:rPr lang="it-IT" sz="1800" dirty="0">
                <a:solidFill>
                  <a:srgbClr val="000000"/>
                </a:solidFill>
                <a:cs typeface="Century Gothic"/>
              </a:rPr>
              <a:t>0541 434351</a:t>
            </a:r>
            <a:endParaRPr lang="it-IT" sz="1800" dirty="0">
              <a:solidFill>
                <a:srgbClr val="000000"/>
              </a:solidFill>
              <a:ea typeface="Calibri"/>
              <a:cs typeface="Century Gothic"/>
            </a:endParaRPr>
          </a:p>
          <a:p>
            <a:pPr algn="ctr"/>
            <a:endParaRPr lang="it-IT" sz="2400" dirty="0">
              <a:solidFill>
                <a:srgbClr val="000000"/>
              </a:solidFill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5649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>
            <a:extLst>
              <a:ext uri="{FF2B5EF4-FFF2-40B4-BE49-F238E27FC236}">
                <a16:creationId xmlns:a16="http://schemas.microsoft.com/office/drawing/2014/main" id="{4BF99D41-13B9-42DA-94B1-A7C3C1A96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844" y="1133339"/>
            <a:ext cx="3733093" cy="4780603"/>
          </a:xfrm>
          <a:prstGeom prst="rect">
            <a:avLst/>
          </a:prstGeom>
        </p:spPr>
      </p:pic>
      <p:sp>
        <p:nvSpPr>
          <p:cNvPr id="4" name="Segnaposto testo 1">
            <a:extLst>
              <a:ext uri="{FF2B5EF4-FFF2-40B4-BE49-F238E27FC236}">
                <a16:creationId xmlns:a16="http://schemas.microsoft.com/office/drawing/2014/main" id="{D8BB89FA-3371-43D5-8047-C10BA6DCA9BF}"/>
              </a:ext>
            </a:extLst>
          </p:cNvPr>
          <p:cNvSpPr txBox="1">
            <a:spLocks/>
          </p:cNvSpPr>
          <p:nvPr/>
        </p:nvSpPr>
        <p:spPr>
          <a:xfrm>
            <a:off x="197514" y="163544"/>
            <a:ext cx="8694966" cy="35433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950"/>
              </a:lnSpc>
            </a:pPr>
            <a:r>
              <a:rPr lang="it-IT" sz="1600" dirty="0">
                <a:solidFill>
                  <a:schemeClr val="tx1"/>
                </a:solidFill>
              </a:rPr>
              <a:t>Inserisci i dati relativi al tirocinio (quelli con * sono obbligatori), quindi clicca su «Avanti». </a:t>
            </a:r>
            <a:r>
              <a:rPr lang="it-IT" sz="1600" dirty="0">
                <a:solidFill>
                  <a:srgbClr val="00B050"/>
                </a:solidFill>
              </a:rPr>
              <a:t>Indichiamo di seguito le linee guida individuate dalla Commissione tirocini del corso L ESC</a:t>
            </a:r>
            <a:endParaRPr lang="it-IT" sz="1600" b="0" dirty="0">
              <a:solidFill>
                <a:srgbClr val="00B050"/>
              </a:solidFill>
              <a:highlight>
                <a:srgbClr val="FFFF00"/>
              </a:highlight>
            </a:endParaRPr>
          </a:p>
        </p:txBody>
      </p:sp>
      <p:sp>
        <p:nvSpPr>
          <p:cNvPr id="6" name="Segnaposto testo 1">
            <a:extLst>
              <a:ext uri="{FF2B5EF4-FFF2-40B4-BE49-F238E27FC236}">
                <a16:creationId xmlns:a16="http://schemas.microsoft.com/office/drawing/2014/main" id="{28D955A6-C2C7-498B-9205-F59264FFF1D8}"/>
              </a:ext>
            </a:extLst>
          </p:cNvPr>
          <p:cNvSpPr txBox="1">
            <a:spLocks/>
          </p:cNvSpPr>
          <p:nvPr/>
        </p:nvSpPr>
        <p:spPr>
          <a:xfrm>
            <a:off x="3954447" y="871835"/>
            <a:ext cx="5082049" cy="1642896"/>
          </a:xfrm>
          <a:prstGeom prst="rect">
            <a:avLst/>
          </a:prstGeom>
          <a:ln w="28575">
            <a:solidFill>
              <a:srgbClr val="BD2B0B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100" dirty="0">
                <a:solidFill>
                  <a:schemeClr val="tx1"/>
                </a:solidFill>
                <a:latin typeface="+mn-lt"/>
              </a:rPr>
              <a:t>Oggetto del tirocinio</a:t>
            </a:r>
            <a:r>
              <a:rPr lang="it-IT" sz="1100" b="0" dirty="0">
                <a:solidFill>
                  <a:schemeClr val="tx1"/>
                </a:solidFill>
                <a:latin typeface="+mn-lt"/>
              </a:rPr>
              <a:t>: descrizione sintetica dell’attività, che deve rientrare nei seguenti ambiti:</a:t>
            </a:r>
          </a:p>
          <a:p>
            <a:pPr>
              <a:lnSpc>
                <a:spcPct val="100000"/>
              </a:lnSpc>
            </a:pPr>
            <a:r>
              <a:rPr lang="it-IT" sz="1100" b="0" dirty="0">
                <a:solidFill>
                  <a:schemeClr val="tx1"/>
                </a:solidFill>
                <a:latin typeface="+mn-lt"/>
              </a:rPr>
              <a:t>• servizi sociali, socio-educativi e socio-sanitari (residenziali, domiciliari, territoriali);</a:t>
            </a:r>
            <a:br>
              <a:rPr lang="it-IT" sz="1100" b="0" dirty="0">
                <a:solidFill>
                  <a:schemeClr val="tx1"/>
                </a:solidFill>
                <a:latin typeface="+mn-lt"/>
              </a:rPr>
            </a:br>
            <a:r>
              <a:rPr lang="it-IT" sz="1100" b="0" dirty="0">
                <a:solidFill>
                  <a:schemeClr val="tx1"/>
                </a:solidFill>
                <a:latin typeface="+mn-lt"/>
              </a:rPr>
              <a:t>• servizi e presìdi per l’educazione alla genitorialità e per il sostegno alla famiglia;</a:t>
            </a:r>
            <a:br>
              <a:rPr lang="it-IT" sz="1100" b="0" dirty="0">
                <a:solidFill>
                  <a:schemeClr val="tx1"/>
                </a:solidFill>
                <a:latin typeface="+mn-lt"/>
              </a:rPr>
            </a:br>
            <a:r>
              <a:rPr lang="it-IT" sz="1100" b="0" dirty="0">
                <a:solidFill>
                  <a:schemeClr val="tx1"/>
                </a:solidFill>
                <a:latin typeface="+mn-lt"/>
              </a:rPr>
              <a:t>• servizi educativi in ambito culturale, ricreativo, sportivo, ambientale e della cittadinanza attiva:</a:t>
            </a:r>
            <a:br>
              <a:rPr lang="it-IT" sz="1100" b="0" dirty="0">
                <a:solidFill>
                  <a:schemeClr val="tx1"/>
                </a:solidFill>
                <a:latin typeface="+mn-lt"/>
              </a:rPr>
            </a:br>
            <a:r>
              <a:rPr lang="it-IT" sz="1100" b="0" dirty="0">
                <a:solidFill>
                  <a:schemeClr val="tx1"/>
                </a:solidFill>
                <a:latin typeface="+mn-lt"/>
              </a:rPr>
              <a:t>• interventi in ambito scolastico e formativo con finalità socio-educative, rivolti a studenti e classi in chiave di inclusione, prevenzione del disagio, promozione del benessere e della partecipazione, escludendo attività di tipo disciplinare-didattico</a:t>
            </a:r>
          </a:p>
          <a:p>
            <a:pPr>
              <a:lnSpc>
                <a:spcPts val="1950"/>
              </a:lnSpc>
            </a:pPr>
            <a:endParaRPr lang="it-IT" sz="1500" dirty="0">
              <a:solidFill>
                <a:schemeClr val="tx1"/>
              </a:solidFill>
            </a:endParaRPr>
          </a:p>
          <a:p>
            <a:pPr>
              <a:lnSpc>
                <a:spcPts val="1950"/>
              </a:lnSpc>
            </a:pPr>
            <a:endParaRPr lang="it-IT" sz="1500" dirty="0">
              <a:solidFill>
                <a:schemeClr val="tx1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it-IT" sz="1500" b="0" dirty="0">
              <a:solidFill>
                <a:schemeClr val="tx1"/>
              </a:solidFill>
            </a:endParaRP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6E605B23-5E97-403A-A8E0-3913D8BDB6DE}"/>
              </a:ext>
            </a:extLst>
          </p:cNvPr>
          <p:cNvCxnSpPr>
            <a:cxnSpLocks/>
          </p:cNvCxnSpPr>
          <p:nvPr/>
        </p:nvCxnSpPr>
        <p:spPr>
          <a:xfrm flipH="1">
            <a:off x="3779912" y="881694"/>
            <a:ext cx="162865" cy="963183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13EFC8C3-66A8-47EA-A4E8-4B9F17A92FB6}"/>
              </a:ext>
            </a:extLst>
          </p:cNvPr>
          <p:cNvCxnSpPr>
            <a:cxnSpLocks/>
          </p:cNvCxnSpPr>
          <p:nvPr/>
        </p:nvCxnSpPr>
        <p:spPr>
          <a:xfrm flipH="1" flipV="1">
            <a:off x="3779912" y="1957873"/>
            <a:ext cx="162865" cy="705063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testo 1">
            <a:extLst>
              <a:ext uri="{FF2B5EF4-FFF2-40B4-BE49-F238E27FC236}">
                <a16:creationId xmlns:a16="http://schemas.microsoft.com/office/drawing/2014/main" id="{89930F8F-F8B4-4502-8008-1D795CB4D6FE}"/>
              </a:ext>
            </a:extLst>
          </p:cNvPr>
          <p:cNvSpPr txBox="1">
            <a:spLocks/>
          </p:cNvSpPr>
          <p:nvPr/>
        </p:nvSpPr>
        <p:spPr>
          <a:xfrm>
            <a:off x="3954446" y="3676631"/>
            <a:ext cx="5040560" cy="165854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100" dirty="0">
                <a:solidFill>
                  <a:schemeClr val="tx1"/>
                </a:solidFill>
                <a:latin typeface="+mn-lt"/>
              </a:rPr>
              <a:t>Attività</a:t>
            </a:r>
            <a:r>
              <a:rPr lang="it-IT" sz="1100" b="0" dirty="0">
                <a:solidFill>
                  <a:schemeClr val="tx1"/>
                </a:solidFill>
                <a:latin typeface="+mn-lt"/>
              </a:rPr>
              <a:t>:  indicare le attività che dovrà svolgere la tirocinante.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dirty="0">
                <a:solidFill>
                  <a:schemeClr val="tx1"/>
                </a:solidFill>
                <a:latin typeface="+mn-lt"/>
              </a:rPr>
              <a:t>affiancamento all’educatore professionale;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dirty="0">
                <a:solidFill>
                  <a:schemeClr val="tx1"/>
                </a:solidFill>
                <a:latin typeface="+mn-lt"/>
              </a:rPr>
              <a:t>partecipare ai momenti di coordinamento e supervisione delle attività nel team di lavoro;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dirty="0">
                <a:solidFill>
                  <a:schemeClr val="tx1"/>
                </a:solidFill>
                <a:latin typeface="+mn-lt"/>
              </a:rPr>
              <a:t>elenco dettagliato ed argomentato delle attività previste per il tirocinante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sz="1100" b="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it-IT" sz="1100" b="0" dirty="0">
                <a:solidFill>
                  <a:srgbClr val="00B050"/>
                </a:solidFill>
                <a:latin typeface="+mn-lt"/>
              </a:rPr>
              <a:t>Attenzione: nella pagina successiva vengono chiariti alcuni punti chiave sulle attività ammissibili/non ammissibili</a:t>
            </a:r>
            <a:endParaRPr lang="it-IT" sz="1100" dirty="0">
              <a:solidFill>
                <a:srgbClr val="00B050"/>
              </a:solidFill>
            </a:endParaRPr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C1AF12E7-6540-4ABC-AC2E-94D749DF5D9D}"/>
              </a:ext>
            </a:extLst>
          </p:cNvPr>
          <p:cNvCxnSpPr>
            <a:cxnSpLocks/>
          </p:cNvCxnSpPr>
          <p:nvPr/>
        </p:nvCxnSpPr>
        <p:spPr>
          <a:xfrm flipH="1" flipV="1">
            <a:off x="3246984" y="2283501"/>
            <a:ext cx="707463" cy="852811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DDB79F0-2D90-45D6-9F1F-DA45865009C2}"/>
              </a:ext>
            </a:extLst>
          </p:cNvPr>
          <p:cNvSpPr txBox="1"/>
          <p:nvPr/>
        </p:nvSpPr>
        <p:spPr>
          <a:xfrm flipH="1">
            <a:off x="1439652" y="4941169"/>
            <a:ext cx="108012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sz="1350" dirty="0"/>
          </a:p>
        </p:txBody>
      </p:sp>
      <p:sp>
        <p:nvSpPr>
          <p:cNvPr id="18" name="Segnaposto testo 1">
            <a:extLst>
              <a:ext uri="{FF2B5EF4-FFF2-40B4-BE49-F238E27FC236}">
                <a16:creationId xmlns:a16="http://schemas.microsoft.com/office/drawing/2014/main" id="{D1717E89-5AE1-4F5F-9F97-4009A57A2786}"/>
              </a:ext>
            </a:extLst>
          </p:cNvPr>
          <p:cNvSpPr txBox="1">
            <a:spLocks/>
          </p:cNvSpPr>
          <p:nvPr/>
        </p:nvSpPr>
        <p:spPr>
          <a:xfrm>
            <a:off x="3212423" y="5384145"/>
            <a:ext cx="5031985" cy="608105"/>
          </a:xfrm>
          <a:prstGeom prst="rect">
            <a:avLst/>
          </a:prstGeom>
          <a:ln w="28575">
            <a:solidFill>
              <a:srgbClr val="BD2B0B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000" dirty="0">
                <a:solidFill>
                  <a:schemeClr val="tx1"/>
                </a:solidFill>
                <a:latin typeface="+mn-lt"/>
              </a:rPr>
              <a:t>Sono previste indennità/rimborsi. </a:t>
            </a:r>
            <a:r>
              <a:rPr lang="it-IT" sz="1000" b="0" dirty="0">
                <a:solidFill>
                  <a:schemeClr val="tx1"/>
                </a:solidFill>
                <a:latin typeface="+mn-lt"/>
              </a:rPr>
              <a:t>Per lo svolgimento del tirocinio curriculare </a:t>
            </a:r>
            <a:r>
              <a:rPr lang="it-IT" sz="1000" b="0" dirty="0">
                <a:solidFill>
                  <a:srgbClr val="000000"/>
                </a:solidFill>
                <a:latin typeface="+mn-lt"/>
              </a:rPr>
              <a:t>non è prevista un’indennità obbligatoria, tuttavia il Soggetto ospitante può decidere di corrispondere anche un rimborso spese, una borsa di studio, etc. (in questi casi, è necessario spuntare </a:t>
            </a:r>
            <a:r>
              <a:rPr lang="it-IT" sz="1000" dirty="0">
                <a:solidFill>
                  <a:srgbClr val="000000"/>
                </a:solidFill>
                <a:latin typeface="+mn-lt"/>
              </a:rPr>
              <a:t>si</a:t>
            </a:r>
            <a:r>
              <a:rPr lang="it-IT" sz="1000" b="0" dirty="0">
                <a:solidFill>
                  <a:srgbClr val="000000"/>
                </a:solidFill>
                <a:latin typeface="+mn-lt"/>
              </a:rPr>
              <a:t>)</a:t>
            </a:r>
            <a:endParaRPr lang="it-IT" sz="1000" b="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B08CBB3C-49AF-410E-9795-9D0CB69E9D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4941169"/>
            <a:ext cx="857250" cy="192881"/>
          </a:xfrm>
          <a:prstGeom prst="rect">
            <a:avLst/>
          </a:prstGeom>
        </p:spPr>
      </p:pic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EBEC8036-C73F-41FC-8FE3-FCAF09BF877A}"/>
              </a:ext>
            </a:extLst>
          </p:cNvPr>
          <p:cNvCxnSpPr>
            <a:cxnSpLocks/>
          </p:cNvCxnSpPr>
          <p:nvPr/>
        </p:nvCxnSpPr>
        <p:spPr>
          <a:xfrm flipH="1" flipV="1">
            <a:off x="1625114" y="4952743"/>
            <a:ext cx="1559775" cy="456534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gnaposto testo 1">
            <a:extLst>
              <a:ext uri="{FF2B5EF4-FFF2-40B4-BE49-F238E27FC236}">
                <a16:creationId xmlns:a16="http://schemas.microsoft.com/office/drawing/2014/main" id="{D0EFA891-AD7F-467C-B927-9AEA4F97DA94}"/>
              </a:ext>
            </a:extLst>
          </p:cNvPr>
          <p:cNvSpPr txBox="1">
            <a:spLocks/>
          </p:cNvSpPr>
          <p:nvPr/>
        </p:nvSpPr>
        <p:spPr>
          <a:xfrm>
            <a:off x="2843808" y="6165587"/>
            <a:ext cx="4965768" cy="373958"/>
          </a:xfrm>
          <a:prstGeom prst="rect">
            <a:avLst/>
          </a:prstGeom>
          <a:ln w="28575">
            <a:solidFill>
              <a:srgbClr val="BD2B0B"/>
            </a:solidFill>
          </a:ln>
        </p:spPr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000" dirty="0">
                <a:solidFill>
                  <a:schemeClr val="tx1"/>
                </a:solidFill>
                <a:latin typeface="+mn-lt"/>
              </a:rPr>
              <a:t>Data di scadenza della pubblicazione. </a:t>
            </a:r>
            <a:r>
              <a:rPr lang="it-IT" sz="1000" b="0" dirty="0">
                <a:solidFill>
                  <a:schemeClr val="tx1"/>
                </a:solidFill>
                <a:latin typeface="+mn-lt"/>
              </a:rPr>
              <a:t>È consigliabile prevedere un periodo di pubblicazione di almeno 30 giorni  e massimo 6 mesi a partire dalla data di inserimento</a:t>
            </a:r>
            <a:endParaRPr lang="it-IT" sz="1000" dirty="0">
              <a:solidFill>
                <a:schemeClr val="tx1"/>
              </a:solidFill>
              <a:latin typeface="+mn-lt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it-IT" sz="1500" b="0" dirty="0">
              <a:solidFill>
                <a:schemeClr val="tx1"/>
              </a:solidFill>
            </a:endParaRPr>
          </a:p>
        </p:txBody>
      </p: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FF3468E7-F26B-4627-89AD-DE6E326183B6}"/>
              </a:ext>
            </a:extLst>
          </p:cNvPr>
          <p:cNvCxnSpPr>
            <a:cxnSpLocks/>
          </p:cNvCxnSpPr>
          <p:nvPr/>
        </p:nvCxnSpPr>
        <p:spPr>
          <a:xfrm flipH="1" flipV="1">
            <a:off x="1907704" y="5409277"/>
            <a:ext cx="919493" cy="756998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tangolo 12">
            <a:extLst>
              <a:ext uri="{FF2B5EF4-FFF2-40B4-BE49-F238E27FC236}">
                <a16:creationId xmlns:a16="http://schemas.microsoft.com/office/drawing/2014/main" id="{DFD00562-A6A5-4B17-838B-73BDB208EC1C}"/>
              </a:ext>
            </a:extLst>
          </p:cNvPr>
          <p:cNvSpPr/>
          <p:nvPr/>
        </p:nvSpPr>
        <p:spPr>
          <a:xfrm>
            <a:off x="3975191" y="3136311"/>
            <a:ext cx="5040560" cy="425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1100" b="1" dirty="0">
                <a:latin typeface="+mj-lt"/>
              </a:rPr>
              <a:t>Obiettivi</a:t>
            </a:r>
            <a:r>
              <a:rPr lang="it-IT" sz="1100" dirty="0">
                <a:latin typeface="+mj-lt"/>
              </a:rPr>
              <a:t>: Osservare, conoscere, acquisire</a:t>
            </a:r>
            <a:r>
              <a:rPr lang="it-IT" sz="1000" dirty="0">
                <a:latin typeface="+mj-lt"/>
              </a:rPr>
              <a:t>…</a:t>
            </a:r>
            <a:endParaRPr lang="it-IT" sz="1000" dirty="0"/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8FD87870-AC76-48E8-A384-18E5CF8FBAA4}"/>
              </a:ext>
            </a:extLst>
          </p:cNvPr>
          <p:cNvSpPr/>
          <p:nvPr/>
        </p:nvSpPr>
        <p:spPr>
          <a:xfrm>
            <a:off x="3966116" y="2666978"/>
            <a:ext cx="5028890" cy="30567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1100" b="1" dirty="0">
                <a:solidFill>
                  <a:schemeClr val="tx1"/>
                </a:solidFill>
              </a:rPr>
              <a:t>Stabilimento/reparto/ufficio</a:t>
            </a:r>
            <a:r>
              <a:rPr lang="it-IT" sz="1100" dirty="0">
                <a:solidFill>
                  <a:schemeClr val="tx1"/>
                </a:solidFill>
              </a:rPr>
              <a:t>: Indicare nome struttura: es. nome comunità o servizio</a:t>
            </a: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C1AF12E7-6540-4ABC-AC2E-94D749DF5D9D}"/>
              </a:ext>
            </a:extLst>
          </p:cNvPr>
          <p:cNvCxnSpPr>
            <a:cxnSpLocks/>
          </p:cNvCxnSpPr>
          <p:nvPr/>
        </p:nvCxnSpPr>
        <p:spPr>
          <a:xfrm flipH="1" flipV="1">
            <a:off x="3229781" y="2836064"/>
            <a:ext cx="712996" cy="840567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10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B765E426-087F-4965-A12D-36BB92FBC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427313"/>
            <a:ext cx="5372027" cy="4401267"/>
          </a:xfrm>
          <a:prstGeom prst="rect">
            <a:avLst/>
          </a:prstGeom>
        </p:spPr>
      </p:pic>
      <p:sp>
        <p:nvSpPr>
          <p:cNvPr id="4" name="Segnaposto testo 1">
            <a:extLst>
              <a:ext uri="{FF2B5EF4-FFF2-40B4-BE49-F238E27FC236}">
                <a16:creationId xmlns:a16="http://schemas.microsoft.com/office/drawing/2014/main" id="{D8BB89FA-3371-43D5-8047-C10BA6DCA9BF}"/>
              </a:ext>
            </a:extLst>
          </p:cNvPr>
          <p:cNvSpPr txBox="1">
            <a:spLocks/>
          </p:cNvSpPr>
          <p:nvPr/>
        </p:nvSpPr>
        <p:spPr>
          <a:xfrm>
            <a:off x="38090" y="85208"/>
            <a:ext cx="9126943" cy="43204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BD2B0B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600"/>
              </a:lnSpc>
            </a:pPr>
            <a:r>
              <a:rPr lang="it-IT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Inserisci i dati relativi al tirocinio (quelli con * sono obbligatori), quindi clicca su «Avanti». </a:t>
            </a:r>
            <a:r>
              <a:rPr lang="it-IT" sz="2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Caratteristiche del tutor ospitante e suoi compiti in base alle indicazioni della Commissione tirocini L ESC. </a:t>
            </a:r>
          </a:p>
          <a:p>
            <a:pPr>
              <a:lnSpc>
                <a:spcPts val="2600"/>
              </a:lnSpc>
            </a:pPr>
            <a:endParaRPr lang="it-IT" sz="1600" dirty="0">
              <a:solidFill>
                <a:schemeClr val="tx1"/>
              </a:solidFill>
            </a:endParaRPr>
          </a:p>
          <a:p>
            <a:pPr>
              <a:lnSpc>
                <a:spcPts val="2600"/>
              </a:lnSpc>
            </a:pPr>
            <a:endParaRPr lang="it-IT" sz="20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0" dirty="0">
              <a:solidFill>
                <a:schemeClr val="tx1"/>
              </a:solidFill>
            </a:endParaRP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C184D2DD-8971-4268-AA84-390E414C27FB}"/>
              </a:ext>
            </a:extLst>
          </p:cNvPr>
          <p:cNvCxnSpPr>
            <a:cxnSpLocks/>
          </p:cNvCxnSpPr>
          <p:nvPr/>
        </p:nvCxnSpPr>
        <p:spPr>
          <a:xfrm flipH="1">
            <a:off x="3709086" y="1788294"/>
            <a:ext cx="1366970" cy="358033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C184D2DD-8971-4268-AA84-390E414C27FB}"/>
              </a:ext>
            </a:extLst>
          </p:cNvPr>
          <p:cNvCxnSpPr>
            <a:cxnSpLocks/>
          </p:cNvCxnSpPr>
          <p:nvPr/>
        </p:nvCxnSpPr>
        <p:spPr>
          <a:xfrm flipV="1">
            <a:off x="5148064" y="5828580"/>
            <a:ext cx="0" cy="504056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6E23F03-58FF-4E9F-9386-B2E29233ACBE}"/>
              </a:ext>
            </a:extLst>
          </p:cNvPr>
          <p:cNvSpPr txBox="1"/>
          <p:nvPr/>
        </p:nvSpPr>
        <p:spPr>
          <a:xfrm>
            <a:off x="5076056" y="1772816"/>
            <a:ext cx="3692324" cy="1015663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dirty="0">
                <a:latin typeface="+mj-lt"/>
                <a:cs typeface="Century Gothic"/>
              </a:rPr>
              <a:t>Il </a:t>
            </a:r>
            <a:r>
              <a:rPr lang="it-IT" sz="1200" b="1" dirty="0">
                <a:latin typeface="+mj-lt"/>
                <a:cs typeface="Century Gothic"/>
              </a:rPr>
              <a:t>tutor del Soggetto ospitante </a:t>
            </a:r>
            <a:r>
              <a:rPr lang="it-IT" sz="1200" dirty="0">
                <a:latin typeface="+mj-lt"/>
                <a:cs typeface="Century Gothic"/>
              </a:rPr>
              <a:t>ha il compito di: 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latin typeface="+mj-lt"/>
                <a:cs typeface="Century Gothic"/>
              </a:rPr>
              <a:t>seguire lo studente per tutta la durata del tirocinio, in raccordo col tutor accademico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latin typeface="+mj-lt"/>
                <a:cs typeface="Century Gothic"/>
              </a:rPr>
              <a:t>attestare le ore di tirocinio svolte </a:t>
            </a:r>
          </a:p>
          <a:p>
            <a:pPr marL="171450" indent="-171450">
              <a:buFontTx/>
              <a:buChar char="-"/>
            </a:pPr>
            <a:r>
              <a:rPr lang="it-IT" sz="1200" dirty="0">
                <a:latin typeface="+mj-lt"/>
                <a:cs typeface="Century Gothic"/>
              </a:rPr>
              <a:t>compilare il questionario online di fine tirocinio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6E23F03-58FF-4E9F-9386-B2E29233ACBE}"/>
              </a:ext>
            </a:extLst>
          </p:cNvPr>
          <p:cNvSpPr txBox="1"/>
          <p:nvPr/>
        </p:nvSpPr>
        <p:spPr>
          <a:xfrm>
            <a:off x="4067944" y="3056384"/>
            <a:ext cx="4968552" cy="2308324"/>
          </a:xfrm>
          <a:prstGeom prst="rect">
            <a:avLst/>
          </a:prstGeom>
          <a:noFill/>
          <a:ln w="2857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it-IT" sz="1200" b="1" dirty="0">
                <a:latin typeface="+mj-lt"/>
                <a:cs typeface="Century Gothic"/>
              </a:rPr>
              <a:t>Ruolo del tutor del Soggetto ospitante: </a:t>
            </a:r>
            <a:r>
              <a:rPr lang="it-IT" sz="1200" dirty="0">
                <a:latin typeface="+mj-lt"/>
                <a:cs typeface="Century Gothic"/>
              </a:rPr>
              <a:t>deve essere un Educatore professionale: </a:t>
            </a:r>
          </a:p>
          <a:p>
            <a:r>
              <a:rPr lang="it-IT" sz="1200" dirty="0">
                <a:latin typeface="+mj-lt"/>
                <a:cs typeface="Century Gothic"/>
              </a:rPr>
              <a:t>• Laurea nella classe L-19 o vecchio ordinamento L18 o LM 50, 57, 85, 93 </a:t>
            </a:r>
          </a:p>
          <a:p>
            <a:r>
              <a:rPr lang="it-IT" sz="1200" dirty="0">
                <a:latin typeface="+mj-lt"/>
                <a:cs typeface="Century Gothic"/>
              </a:rPr>
              <a:t>• Corso intensivo di formazione per la figura di educatore professionale </a:t>
            </a:r>
            <a:r>
              <a:rPr lang="it-IT" sz="1200" dirty="0" err="1">
                <a:latin typeface="+mj-lt"/>
                <a:cs typeface="Century Gothic"/>
              </a:rPr>
              <a:t>sociopedagogico</a:t>
            </a:r>
            <a:r>
              <a:rPr lang="it-IT" sz="1200" dirty="0">
                <a:latin typeface="+mj-lt"/>
                <a:cs typeface="Century Gothic"/>
              </a:rPr>
              <a:t> (60 CFU) equiparato alla laurea in classe L-19 così come previsto dalle norme transitorie della L.205/2017 art.1 comma 594 e </a:t>
            </a:r>
            <a:r>
              <a:rPr lang="it-IT" sz="1200" dirty="0" err="1">
                <a:latin typeface="+mj-lt"/>
                <a:cs typeface="Century Gothic"/>
              </a:rPr>
              <a:t>sg</a:t>
            </a:r>
            <a:r>
              <a:rPr lang="it-IT" sz="1200" dirty="0">
                <a:latin typeface="+mj-lt"/>
                <a:cs typeface="Century Gothic"/>
              </a:rPr>
              <a:t>.</a:t>
            </a:r>
          </a:p>
          <a:p>
            <a:r>
              <a:rPr lang="it-IT" sz="1200" dirty="0">
                <a:latin typeface="+mj-lt"/>
                <a:cs typeface="Century Gothic"/>
              </a:rPr>
              <a:t>• in alternativa, e nelle more dell’applicazione della L.55/2024, è considerata valida una comprovata esperienza professionale in ambito educativo documentata da un </a:t>
            </a:r>
            <a:r>
              <a:rPr lang="it-IT" sz="1200">
                <a:latin typeface="+mj-lt"/>
                <a:cs typeface="Century Gothic"/>
              </a:rPr>
              <a:t>curriculum coerente </a:t>
            </a:r>
            <a:r>
              <a:rPr lang="it-IT" sz="1200" dirty="0">
                <a:latin typeface="+mj-lt"/>
                <a:cs typeface="Century Gothic"/>
              </a:rPr>
              <a:t>che attesti almeno cinque anni di attività continuativa in contesti afferenti agli ambiti sopra elencati, con competenze in materia di progettazione educativa, lavoro d’équipe,</a:t>
            </a:r>
          </a:p>
          <a:p>
            <a:r>
              <a:rPr lang="it-IT" sz="1200" dirty="0">
                <a:latin typeface="+mj-lt"/>
                <a:cs typeface="Century Gothic"/>
              </a:rPr>
              <a:t>osservazione e valutazione dei processi educativi.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C184D2DD-8971-4268-AA84-390E414C27FB}"/>
              </a:ext>
            </a:extLst>
          </p:cNvPr>
          <p:cNvCxnSpPr>
            <a:cxnSpLocks/>
          </p:cNvCxnSpPr>
          <p:nvPr/>
        </p:nvCxnSpPr>
        <p:spPr>
          <a:xfrm flipH="1" flipV="1">
            <a:off x="3709087" y="2552328"/>
            <a:ext cx="358857" cy="504056"/>
          </a:xfrm>
          <a:prstGeom prst="straightConnector1">
            <a:avLst/>
          </a:prstGeom>
          <a:ln w="25400">
            <a:solidFill>
              <a:srgbClr val="BD2B0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45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23528" y="188640"/>
            <a:ext cx="8424862" cy="648071"/>
          </a:xfrm>
        </p:spPr>
        <p:txBody>
          <a:bodyPr/>
          <a:lstStyle/>
          <a:p>
            <a:r>
              <a:rPr lang="it-IT" dirty="0">
                <a:solidFill>
                  <a:srgbClr val="C00000"/>
                </a:solidFill>
              </a:rPr>
              <a:t>Attività ammissibili/non ammissibili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322748" y="764704"/>
            <a:ext cx="8424862" cy="4320381"/>
          </a:xfrm>
        </p:spPr>
        <p:txBody>
          <a:bodyPr/>
          <a:lstStyle/>
          <a:p>
            <a:r>
              <a:rPr lang="it-IT" dirty="0"/>
              <a:t>Sono ammissibili: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attività con utenza 0-3 presso comunità per minori, strutture per mamme e bambini, doposcuola, campi estivi o servizi solo se inserite in contesti educativi complessi e trasversali, coerenti con il profilo dell’Educatore Sociale e Culturale;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attività presso scuole dell’infanzia, primarie, secondarie di primo e secondo grado solo se afferenti ad ambiti socio-educativi (e non didattici), quali: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it-IT" sz="1800" dirty="0"/>
              <a:t>interventi di supporto alla socializzazione, all’inclusione e alla partecipazione degli alunni;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it-IT" sz="1800" dirty="0"/>
              <a:t>progetti di mediazione interculturale, prevenzione del disagio, promozione del benessere;</a:t>
            </a:r>
          </a:p>
          <a:p>
            <a:pPr marL="1200150" lvl="1" indent="-457200">
              <a:buFont typeface="Courier New" panose="02070309020205020404" pitchFamily="49" charset="0"/>
              <a:buChar char="o"/>
            </a:pPr>
            <a:r>
              <a:rPr lang="it-IT" sz="1800" dirty="0"/>
              <a:t>attività extrascolastiche o laboratoriali in collaborazione con enti del terzo settore.</a:t>
            </a:r>
          </a:p>
          <a:p>
            <a:r>
              <a:rPr lang="it-IT" dirty="0"/>
              <a:t>Non sono ammissibili: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attività presso i Servizi 0-3, quali: Nidi d’infanzia, Sezioni Primavera, Piccoli Gruppi Educativi (PGE);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attività presso scuole dell’infanzia, primarie, secondarie di primo e secondo grado meramente didattiche, di supporto all’insegnamento curricolare, nonché interventi riconducibili al profilo dell’insegnante curricolare o al docente specializzato in sostegno.</a:t>
            </a:r>
          </a:p>
          <a:p>
            <a:pPr lvl="1" indent="0"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879723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139334" y="908720"/>
            <a:ext cx="8897162" cy="5349274"/>
          </a:xfrm>
        </p:spPr>
        <p:txBody>
          <a:bodyPr/>
          <a:lstStyle/>
          <a:p>
            <a:r>
              <a:rPr lang="it-IT" dirty="0"/>
              <a:t>Dopo l’inserimento dell’offerta: </a:t>
            </a:r>
          </a:p>
          <a:p>
            <a:pPr marL="285750" indent="-285750">
              <a:buFontTx/>
              <a:buChar char="-"/>
            </a:pPr>
            <a:r>
              <a:rPr lang="it-IT" dirty="0"/>
              <a:t>l’ufficio tirocini controlla i dati inseriti e accetta/rifiuta/chiede modifiche </a:t>
            </a:r>
          </a:p>
          <a:p>
            <a:pPr marL="285750" indent="-285750">
              <a:buFontTx/>
              <a:buChar char="-"/>
            </a:pPr>
            <a:r>
              <a:rPr lang="it-IT" dirty="0"/>
              <a:t>se l’offerta è «aperta», gli studenti presentano richiesta  e l’ente effettua la selezione</a:t>
            </a:r>
          </a:p>
          <a:p>
            <a:pPr marL="285750" indent="-285750">
              <a:buFontTx/>
              <a:buChar char="-"/>
            </a:pPr>
            <a:r>
              <a:rPr lang="it-IT" dirty="0"/>
              <a:t>dopo aver selezionato lo studente, l’ente accetta la richiesta in piattaforma</a:t>
            </a:r>
          </a:p>
          <a:p>
            <a:pPr marL="285750" indent="-285750">
              <a:buFontTx/>
              <a:buChar char="-"/>
            </a:pPr>
            <a:r>
              <a:rPr lang="it-IT" dirty="0"/>
              <a:t>l’ufficio tirocini controlla i dati inseriti e verifica la richiesta/richiede modifiche all’ente </a:t>
            </a:r>
          </a:p>
          <a:p>
            <a:pPr marL="285750" indent="-285750">
              <a:buFontTx/>
              <a:buChar char="-"/>
            </a:pPr>
            <a:r>
              <a:rPr lang="it-IT" dirty="0"/>
              <a:t>il tutor accademico valida/rifiuta/chiede modifiche</a:t>
            </a:r>
          </a:p>
          <a:p>
            <a:pPr marL="285750" indent="-285750">
              <a:buFontTx/>
              <a:buChar char="-"/>
            </a:pPr>
            <a:r>
              <a:rPr lang="it-IT" dirty="0"/>
              <a:t>lo studente e il referente dell’ente ospitante firmano elettronicamente il programma di tirocinio con un clic in piattaforma</a:t>
            </a:r>
          </a:p>
          <a:p>
            <a:r>
              <a:rPr lang="it-IT" b="1" dirty="0"/>
              <a:t>Terminati questi passaggi lo studente può scaricare il registro presenze e iniziare il tirocinio! </a:t>
            </a:r>
          </a:p>
          <a:p>
            <a:endParaRPr lang="it-IT" dirty="0"/>
          </a:p>
          <a:p>
            <a:r>
              <a:rPr lang="it-IT" dirty="0"/>
              <a:t>Al raggiungimento del monte ore previsto, il tutor che ha seguito lo studente firma e compila il registro presenze che lo studente deve caricare sulla piattaforma SOL-Tirocini insieme alla relazione finale.</a:t>
            </a:r>
          </a:p>
          <a:p>
            <a:r>
              <a:rPr lang="it-IT" dirty="0"/>
              <a:t>Lo studente compila nella piattaforma tirocini il questionario, visibile all'ufficio e al tutor accademico ma non all'ente ospitante. </a:t>
            </a:r>
          </a:p>
          <a:p>
            <a:r>
              <a:rPr lang="it-IT" dirty="0"/>
              <a:t>A sua volta l’ente ospitante riceverà l’avviso per compilare il questionario di valutazione, che sarà visibile solo al tutor accademico e agli uffici.</a:t>
            </a:r>
          </a:p>
          <a:p>
            <a:endParaRPr lang="it-IT" sz="1400" dirty="0">
              <a:latin typeface="+mj-lt"/>
              <a:cs typeface="Century Gothic"/>
            </a:endParaRPr>
          </a:p>
          <a:p>
            <a:endParaRPr lang="it-IT" sz="1400" dirty="0">
              <a:latin typeface="+mj-lt"/>
              <a:cs typeface="Century Gothic"/>
            </a:endParaRPr>
          </a:p>
          <a:p>
            <a:endParaRPr lang="it-IT" sz="1200" dirty="0">
              <a:latin typeface="Century Gothic"/>
              <a:cs typeface="Century Gothic"/>
            </a:endParaRPr>
          </a:p>
        </p:txBody>
      </p:sp>
      <p:sp>
        <p:nvSpPr>
          <p:cNvPr id="6" name="Segnaposto testo 1">
            <a:extLst>
              <a:ext uri="{FF2B5EF4-FFF2-40B4-BE49-F238E27FC236}">
                <a16:creationId xmlns:a16="http://schemas.microsoft.com/office/drawing/2014/main" id="{5386D42D-24E9-4E34-A6F3-37275444C1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7504" y="116632"/>
            <a:ext cx="9000926" cy="649288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processo di attivazione dei tirocini: i passi successivi all’inserimento dell’offerta </a:t>
            </a:r>
          </a:p>
        </p:txBody>
      </p:sp>
    </p:spTree>
    <p:extLst>
      <p:ext uri="{BB962C8B-B14F-4D97-AF65-F5344CB8AC3E}">
        <p14:creationId xmlns:p14="http://schemas.microsoft.com/office/powerpoint/2010/main" val="1411084027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2584</TotalTime>
  <Words>859</Words>
  <Application>Microsoft Office PowerPoint</Application>
  <PresentationFormat>Presentazione su schermo (4:3)</PresentationFormat>
  <Paragraphs>55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COPERTINA</vt:lpstr>
      <vt:lpstr>DIAPOSITIVE</vt:lpstr>
      <vt:lpstr>CHIUSURA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Cristina Riccardi</cp:lastModifiedBy>
  <cp:revision>139</cp:revision>
  <dcterms:created xsi:type="dcterms:W3CDTF">2017-11-13T10:11:35Z</dcterms:created>
  <dcterms:modified xsi:type="dcterms:W3CDTF">2025-09-03T09:19:34Z</dcterms:modified>
</cp:coreProperties>
</file>